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62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contribution to the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 measurement in DIS collisions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Predictions for the saturation signals from </a:t>
            </a:r>
            <a:r>
              <a:rPr lang="en-US" altLang="zh-CN" dirty="0" err="1" smtClean="0"/>
              <a:t>S</a:t>
            </a:r>
            <a:r>
              <a:rPr lang="en-US" altLang="zh-CN" dirty="0" err="1" smtClean="0"/>
              <a:t>udakov</a:t>
            </a:r>
            <a:r>
              <a:rPr lang="en-US" altLang="zh-CN" dirty="0" smtClean="0"/>
              <a:t> included scenario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80200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from saturation formalism in DIS </a:t>
            </a:r>
            <a:r>
              <a:rPr lang="en-US" altLang="zh-CN" dirty="0" err="1" smtClean="0"/>
              <a:t>dijet</a:t>
            </a:r>
            <a:r>
              <a:rPr lang="en-US" altLang="zh-CN" dirty="0" smtClean="0"/>
              <a:t> has been numerically evaluated.</a:t>
            </a:r>
          </a:p>
          <a:p>
            <a:r>
              <a:rPr lang="en-US" altLang="zh-CN" dirty="0" smtClean="0"/>
              <a:t>The nuclear dependence in this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is not very strong. May have different stories available in the market.</a:t>
            </a:r>
          </a:p>
          <a:p>
            <a:r>
              <a:rPr lang="en-US" altLang="zh-CN" dirty="0" smtClean="0"/>
              <a:t>This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included result has been used to estimate the saturation signal.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Back up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212976"/>
            <a:ext cx="3962400" cy="273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13205"/>
            <a:ext cx="3919061" cy="271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1720" y="116632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Trigger cross section </a:t>
            </a:r>
            <a:r>
              <a:rPr lang="en-US" altLang="zh-CN" sz="2800" dirty="0" smtClean="0"/>
              <a:t>comparison</a:t>
            </a:r>
            <a:endParaRPr lang="zh-CN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530658"/>
            <a:ext cx="1556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PYTHIA</a:t>
            </a:r>
          </a:p>
          <a:p>
            <a:r>
              <a:rPr lang="en-US" altLang="zh-CN" dirty="0" err="1" smtClean="0"/>
              <a:t>ep</a:t>
            </a:r>
            <a:r>
              <a:rPr lang="en-US" altLang="zh-CN" dirty="0" smtClean="0"/>
              <a:t> 20x100 </a:t>
            </a:r>
          </a:p>
          <a:p>
            <a:r>
              <a:rPr lang="en-US" altLang="zh-CN" dirty="0" smtClean="0"/>
              <a:t>No PS/</a:t>
            </a:r>
            <a:r>
              <a:rPr lang="en-US" altLang="zh-CN" dirty="0" smtClean="0">
                <a:solidFill>
                  <a:srgbClr val="FF0000"/>
                </a:solidFill>
              </a:rPr>
              <a:t>With PS</a:t>
            </a:r>
          </a:p>
          <a:p>
            <a:r>
              <a:rPr lang="en-US" altLang="zh-CN" dirty="0" smtClean="0"/>
              <a:t>0.6&lt;y&lt;0.8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</a:t>
            </a:r>
            <a:endParaRPr lang="en-US" altLang="zh-CN" baseline="-25000" dirty="0" smtClean="0"/>
          </a:p>
          <a:p>
            <a:r>
              <a:rPr lang="en-US" altLang="zh-CN" dirty="0" smtClean="0"/>
              <a:t>0.2&lt;z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,z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&lt;0.4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1493490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theory</a:t>
            </a:r>
          </a:p>
          <a:p>
            <a:r>
              <a:rPr lang="en-US" altLang="zh-CN" dirty="0" err="1" smtClean="0"/>
              <a:t>ep</a:t>
            </a:r>
            <a:r>
              <a:rPr lang="en-US" altLang="zh-CN" dirty="0" smtClean="0"/>
              <a:t> 20x100</a:t>
            </a:r>
          </a:p>
          <a:p>
            <a:r>
              <a:rPr lang="en-US" altLang="zh-CN" dirty="0" smtClean="0"/>
              <a:t>y=0.7, </a:t>
            </a:r>
            <a:r>
              <a:rPr lang="en-US" altLang="zh-CN" dirty="0" err="1" smtClean="0"/>
              <a:t>sqrt</a:t>
            </a:r>
            <a:r>
              <a:rPr lang="en-US" altLang="zh-CN" dirty="0" smtClean="0"/>
              <a:t>(s)=75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</a:t>
            </a:r>
            <a:endParaRPr lang="en-US" altLang="zh-CN" baseline="-25000" dirty="0" smtClean="0"/>
          </a:p>
          <a:p>
            <a:r>
              <a:rPr lang="en-US" altLang="zh-CN" dirty="0" smtClean="0"/>
              <a:t>z</a:t>
            </a:r>
            <a:r>
              <a:rPr lang="en-US" altLang="zh-CN" baseline="-25000" dirty="0" smtClean="0"/>
              <a:t>h1</a:t>
            </a:r>
            <a:r>
              <a:rPr lang="en-US" altLang="zh-CN" dirty="0" smtClean="0"/>
              <a:t>=0.3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1530658"/>
            <a:ext cx="1556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PYTHIA</a:t>
            </a:r>
          </a:p>
          <a:p>
            <a:r>
              <a:rPr lang="en-US" altLang="zh-CN" dirty="0" err="1" smtClean="0"/>
              <a:t>ep</a:t>
            </a:r>
            <a:r>
              <a:rPr lang="en-US" altLang="zh-CN" dirty="0" smtClean="0"/>
              <a:t> 20x2000 </a:t>
            </a:r>
          </a:p>
          <a:p>
            <a:r>
              <a:rPr lang="en-US" altLang="zh-CN" dirty="0" smtClean="0"/>
              <a:t>No PS/</a:t>
            </a:r>
            <a:r>
              <a:rPr lang="en-US" altLang="zh-CN" dirty="0" smtClean="0">
                <a:solidFill>
                  <a:srgbClr val="FF0000"/>
                </a:solidFill>
              </a:rPr>
              <a:t>With PS</a:t>
            </a:r>
          </a:p>
          <a:p>
            <a:r>
              <a:rPr lang="en-US" altLang="zh-CN" dirty="0" smtClean="0"/>
              <a:t>0.6&lt;y&lt;0.8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</a:t>
            </a:r>
            <a:endParaRPr lang="en-US" altLang="zh-CN" baseline="-25000" dirty="0" smtClean="0"/>
          </a:p>
          <a:p>
            <a:r>
              <a:rPr lang="en-US" altLang="zh-CN" dirty="0" smtClean="0"/>
              <a:t>0.2&lt;z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,z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&lt;0.4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92280" y="1530658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thoery</a:t>
            </a:r>
            <a:endParaRPr lang="en-US" altLang="zh-CN" dirty="0" smtClean="0"/>
          </a:p>
          <a:p>
            <a:r>
              <a:rPr lang="en-US" altLang="zh-CN" dirty="0" err="1" smtClean="0"/>
              <a:t>ep</a:t>
            </a:r>
            <a:r>
              <a:rPr lang="en-US" altLang="zh-CN" dirty="0" smtClean="0"/>
              <a:t> 20x2000</a:t>
            </a:r>
          </a:p>
          <a:p>
            <a:r>
              <a:rPr lang="en-US" altLang="zh-CN" dirty="0" smtClean="0"/>
              <a:t>y=0.7, </a:t>
            </a:r>
            <a:r>
              <a:rPr lang="en-US" altLang="zh-CN" dirty="0" err="1" smtClean="0"/>
              <a:t>sqrt</a:t>
            </a:r>
            <a:r>
              <a:rPr lang="en-US" altLang="zh-CN" dirty="0" smtClean="0"/>
              <a:t>(s)=335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t1</a:t>
            </a:r>
            <a:r>
              <a:rPr lang="en-US" altLang="zh-CN" dirty="0" smtClean="0"/>
              <a:t>&gt;2</a:t>
            </a:r>
            <a:endParaRPr lang="en-US" altLang="zh-CN" baseline="-25000" dirty="0" smtClean="0"/>
          </a:p>
          <a:p>
            <a:r>
              <a:rPr lang="en-US" altLang="zh-CN" dirty="0" smtClean="0"/>
              <a:t>z</a:t>
            </a:r>
            <a:r>
              <a:rPr lang="en-US" altLang="zh-CN" baseline="-25000" dirty="0" smtClean="0"/>
              <a:t>h1</a:t>
            </a:r>
            <a:r>
              <a:rPr lang="en-US" altLang="zh-CN" dirty="0" smtClean="0"/>
              <a:t>=0.3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594928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 PS agrees, comparison with PS is much off the curve.</a:t>
            </a:r>
            <a:endParaRPr lang="zh-CN" altLang="en-US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4427984" y="1556792"/>
            <a:ext cx="0" cy="424847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692696"/>
            <a:ext cx="4191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836712"/>
            <a:ext cx="2080202" cy="58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44016" y="980728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Theory: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36096" y="908720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MC: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resummation</a:t>
            </a:r>
            <a:r>
              <a:rPr lang="en-US" altLang="zh-CN" dirty="0" smtClean="0"/>
              <a:t> in the saturation formalism</a:t>
            </a:r>
          </a:p>
          <a:p>
            <a:r>
              <a:rPr lang="en-US" altLang="zh-CN" dirty="0" smtClean="0"/>
              <a:t>Numerical results for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correlations with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factor and the nuclear medium effect</a:t>
            </a:r>
          </a:p>
          <a:p>
            <a:r>
              <a:rPr lang="en-US" altLang="zh-CN" dirty="0" smtClean="0"/>
              <a:t>Compare the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incorporated numerical result and PYTHIA Monte Carlo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093296"/>
            <a:ext cx="6120680" cy="62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in Saturation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340768"/>
            <a:ext cx="31337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196752"/>
            <a:ext cx="2657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772816"/>
            <a:ext cx="27908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132856"/>
            <a:ext cx="2590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3608" y="263691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in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comes from the </a:t>
            </a:r>
            <a:r>
              <a:rPr lang="en-US" altLang="zh-CN" dirty="0" smtClean="0"/>
              <a:t>scale difference of P</a:t>
            </a:r>
            <a:r>
              <a:rPr lang="en-US" altLang="zh-CN" baseline="-25000" dirty="0" smtClean="0"/>
              <a:t>⊥</a:t>
            </a:r>
            <a:r>
              <a:rPr lang="en-US" altLang="zh-CN" dirty="0" smtClean="0"/>
              <a:t> and </a:t>
            </a:r>
            <a:r>
              <a:rPr lang="en-US" altLang="zh-CN" dirty="0" smtClean="0"/>
              <a:t>q</a:t>
            </a:r>
            <a:r>
              <a:rPr lang="en-US" altLang="zh-CN" dirty="0" smtClean="0"/>
              <a:t> </a:t>
            </a:r>
            <a:r>
              <a:rPr lang="en-US" altLang="zh-CN" baseline="-25000" dirty="0" smtClean="0"/>
              <a:t>⊥.</a:t>
            </a:r>
            <a:endParaRPr lang="zh-CN" altLang="en-US" baseline="-25000" dirty="0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1115616" y="1772816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15616" y="141277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Basic quantities:</a:t>
            </a:r>
            <a:endParaRPr lang="zh-CN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485109"/>
            <a:ext cx="5524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3573016"/>
            <a:ext cx="4829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5229200"/>
            <a:ext cx="22574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下箭头 14"/>
          <p:cNvSpPr/>
          <p:nvPr/>
        </p:nvSpPr>
        <p:spPr>
          <a:xfrm>
            <a:off x="2339752" y="4077072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067944" y="4509120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形状 17"/>
          <p:cNvCxnSpPr/>
          <p:nvPr/>
        </p:nvCxnSpPr>
        <p:spPr>
          <a:xfrm>
            <a:off x="4211960" y="5229200"/>
            <a:ext cx="720080" cy="360040"/>
          </a:xfrm>
          <a:prstGeom prst="bentConnector3">
            <a:avLst>
              <a:gd name="adj1" fmla="val 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2051720" y="3573016"/>
            <a:ext cx="504056" cy="43204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2627784" y="3573016"/>
            <a:ext cx="2808312" cy="576064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8064" y="5877272"/>
            <a:ext cx="26860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4005064"/>
            <a:ext cx="27717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73638" y="3789040"/>
            <a:ext cx="29908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矩形 27"/>
          <p:cNvSpPr/>
          <p:nvPr/>
        </p:nvSpPr>
        <p:spPr>
          <a:xfrm>
            <a:off x="5796136" y="5301208"/>
            <a:ext cx="28803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</a:t>
            </a:r>
            <a:r>
              <a:rPr lang="en-US" altLang="zh-CN" dirty="0" smtClean="0"/>
              <a:t>modified UGD</a:t>
            </a:r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507477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86201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33843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dirty="0" smtClean="0"/>
              <a:t>K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=1 very similar to No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case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Larger K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</a:t>
            </a:r>
            <a:r>
              <a:rPr lang="en-US" altLang="zh-CN" dirty="0" smtClean="0"/>
              <a:t> </a:t>
            </a:r>
            <a:r>
              <a:rPr lang="en-US" altLang="zh-CN" dirty="0" smtClean="0"/>
              <a:t>shows more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contribution than </a:t>
            </a:r>
            <a:r>
              <a:rPr lang="en-US" altLang="zh-CN" dirty="0" smtClean="0"/>
              <a:t>K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=1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Small </a:t>
            </a:r>
            <a:r>
              <a:rPr lang="en-US" altLang="zh-CN" dirty="0" err="1" smtClean="0"/>
              <a:t>q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 part is significantly suppressed by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due to our understanding that when </a:t>
            </a:r>
            <a:r>
              <a:rPr lang="en-US" altLang="zh-CN" dirty="0" err="1" smtClean="0"/>
              <a:t>q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&lt;&lt;K, we have a large room for </a:t>
            </a:r>
            <a:r>
              <a:rPr lang="en-US" altLang="zh-CN" dirty="0" err="1" smtClean="0"/>
              <a:t>Sudakov</a:t>
            </a:r>
            <a:endParaRPr lang="en-US" altLang="zh-CN" dirty="0" smtClean="0"/>
          </a:p>
          <a:p>
            <a:pPr marL="342900" indent="-342900">
              <a:buAutoNum type="arabicPeriod"/>
            </a:pP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566124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In </a:t>
            </a:r>
            <a:r>
              <a:rPr lang="en-US" altLang="zh-CN" dirty="0" err="1" smtClean="0">
                <a:solidFill>
                  <a:srgbClr val="FF0000"/>
                </a:solidFill>
              </a:rPr>
              <a:t>dihadron</a:t>
            </a:r>
            <a:r>
              <a:rPr lang="en-US" altLang="zh-CN" dirty="0" smtClean="0">
                <a:solidFill>
                  <a:srgbClr val="FF0000"/>
                </a:solidFill>
              </a:rPr>
              <a:t> production, K</a:t>
            </a:r>
            <a:r>
              <a:rPr lang="en-US" altLang="zh-CN" baseline="30000" dirty="0" smtClean="0">
                <a:solidFill>
                  <a:srgbClr val="FF0000"/>
                </a:solidFill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</a:rPr>
              <a:t> is P</a:t>
            </a:r>
            <a:r>
              <a:rPr lang="en-US" altLang="zh-CN" baseline="-25000" dirty="0" smtClean="0">
                <a:solidFill>
                  <a:srgbClr val="FF0000"/>
                </a:solidFill>
              </a:rPr>
              <a:t>T</a:t>
            </a:r>
            <a:r>
              <a:rPr lang="en-US" altLang="zh-CN" baseline="30000" dirty="0" smtClean="0">
                <a:solidFill>
                  <a:srgbClr val="FF0000"/>
                </a:solidFill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</a:rPr>
              <a:t> or Q</a:t>
            </a:r>
            <a:r>
              <a:rPr lang="en-US" altLang="zh-CN" baseline="30000" dirty="0" smtClean="0">
                <a:solidFill>
                  <a:srgbClr val="FF0000"/>
                </a:solidFill>
              </a:rPr>
              <a:t>2</a:t>
            </a:r>
            <a:r>
              <a:rPr lang="en-US" altLang="zh-CN" dirty="0" smtClean="0">
                <a:solidFill>
                  <a:srgbClr val="FF0000"/>
                </a:solidFill>
              </a:rPr>
              <a:t> depending on which one is larger.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Short discussion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This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factor </a:t>
            </a:r>
            <a:r>
              <a:rPr lang="en-US" altLang="zh-CN" dirty="0" err="1" smtClean="0"/>
              <a:t>resums</a:t>
            </a:r>
            <a:r>
              <a:rPr lang="en-US" altLang="zh-CN" dirty="0" smtClean="0"/>
              <a:t> the soft gluon radiation with logarithms                      , which matters when              , </a:t>
            </a:r>
            <a:r>
              <a:rPr lang="en-US" altLang="zh-CN" dirty="0" smtClean="0"/>
              <a:t>here k</a:t>
            </a:r>
            <a:r>
              <a:rPr lang="en-US" altLang="zh-CN" baseline="-25000" dirty="0" smtClean="0"/>
              <a:t>⊥</a:t>
            </a:r>
            <a:r>
              <a:rPr lang="en-US" altLang="zh-CN" dirty="0" smtClean="0"/>
              <a:t> </a:t>
            </a:r>
            <a:r>
              <a:rPr lang="en-US" altLang="zh-CN" dirty="0" smtClean="0"/>
              <a:t>means momentum imbalance.</a:t>
            </a:r>
          </a:p>
          <a:p>
            <a:r>
              <a:rPr lang="en-US" altLang="zh-CN" dirty="0" smtClean="0"/>
              <a:t>Photon </a:t>
            </a:r>
            <a:r>
              <a:rPr lang="en-US" altLang="zh-CN" dirty="0" err="1" smtClean="0"/>
              <a:t>virtuality</a:t>
            </a:r>
            <a:r>
              <a:rPr lang="en-US" altLang="zh-CN" dirty="0" smtClean="0"/>
              <a:t>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is assumed to be the same order of P</a:t>
            </a:r>
            <a:r>
              <a:rPr lang="en-US" altLang="zh-CN" baseline="-25000" dirty="0" smtClean="0"/>
              <a:t>T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for simplification.</a:t>
            </a:r>
          </a:p>
          <a:p>
            <a:r>
              <a:rPr lang="en-US" altLang="zh-CN" dirty="0" smtClean="0"/>
              <a:t>As for trigger,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is supposed to come from the relative size of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and P</a:t>
            </a:r>
            <a:r>
              <a:rPr lang="en-US" altLang="zh-CN" baseline="-25000" dirty="0" smtClean="0"/>
              <a:t>T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, thus negligible in the current discussions.</a:t>
            </a:r>
          </a:p>
          <a:p>
            <a:endParaRPr lang="zh-CN" alt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456" y="2132856"/>
            <a:ext cx="1862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564904"/>
            <a:ext cx="1152128" cy="3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Numerical results for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 function with </a:t>
            </a:r>
            <a:r>
              <a:rPr lang="en-US" altLang="zh-CN" dirty="0" err="1" smtClean="0"/>
              <a:t>Sudakov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663" y="1700808"/>
            <a:ext cx="61626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Numerical results for </a:t>
            </a:r>
            <a:r>
              <a:rPr lang="en-US" altLang="zh-CN" dirty="0" err="1" smtClean="0"/>
              <a:t>dihadron</a:t>
            </a:r>
            <a:r>
              <a:rPr lang="en-US" altLang="zh-CN" dirty="0" smtClean="0"/>
              <a:t> correlation function with </a:t>
            </a:r>
            <a:r>
              <a:rPr lang="en-US" altLang="zh-CN" dirty="0" err="1" smtClean="0"/>
              <a:t>Sudakov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968552" cy="332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943746"/>
            <a:ext cx="3722336" cy="265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32240" y="408776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NoSud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With </a:t>
            </a:r>
            <a:r>
              <a:rPr lang="en-US" altLang="zh-CN" dirty="0" err="1" smtClean="0">
                <a:solidFill>
                  <a:srgbClr val="FF0000"/>
                </a:solidFill>
              </a:rPr>
              <a:t>Sud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365571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x 100 </a:t>
            </a:r>
            <a:r>
              <a:rPr lang="en-US" altLang="zh-CN" dirty="0" err="1" smtClean="0"/>
              <a:t>GeV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544522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Nuclear effect in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is not very strong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Comparison with PYTHIA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04864"/>
            <a:ext cx="59721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1556792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/>
              <a:t>ep</a:t>
            </a:r>
            <a:r>
              <a:rPr lang="en-US" altLang="zh-CN" b="1" dirty="0" smtClean="0"/>
              <a:t> 10 </a:t>
            </a:r>
            <a:r>
              <a:rPr lang="en-US" altLang="zh-CN" b="1" dirty="0" err="1" smtClean="0"/>
              <a:t>GeV</a:t>
            </a:r>
            <a:r>
              <a:rPr lang="en-US" altLang="zh-CN" b="1" dirty="0" smtClean="0"/>
              <a:t> x 100 </a:t>
            </a:r>
            <a:r>
              <a:rPr lang="en-US" altLang="zh-CN" b="1" dirty="0" err="1" smtClean="0"/>
              <a:t>GeV</a:t>
            </a:r>
            <a:endParaRPr lang="en-US" altLang="zh-CN" b="1" dirty="0" smtClean="0"/>
          </a:p>
          <a:p>
            <a:r>
              <a:rPr lang="en-US" altLang="zh-CN" b="1" dirty="0" smtClean="0"/>
              <a:t>1&lt;Q</a:t>
            </a:r>
            <a:r>
              <a:rPr lang="en-US" altLang="zh-CN" b="1" baseline="30000" dirty="0" smtClean="0"/>
              <a:t>2</a:t>
            </a:r>
            <a:r>
              <a:rPr lang="en-US" altLang="zh-CN" b="1" dirty="0" smtClean="0"/>
              <a:t>&lt;2</a:t>
            </a:r>
          </a:p>
          <a:p>
            <a:r>
              <a:rPr lang="en-US" altLang="zh-CN" b="1" dirty="0" smtClean="0"/>
              <a:t>0.65&lt;y&lt;0.75</a:t>
            </a:r>
            <a:endParaRPr lang="en-US" altLang="zh-CN" b="1" dirty="0" smtClean="0"/>
          </a:p>
          <a:p>
            <a:r>
              <a:rPr lang="en-US" altLang="zh-CN" b="1" dirty="0" smtClean="0"/>
              <a:t>p</a:t>
            </a:r>
            <a:r>
              <a:rPr lang="en-US" altLang="zh-CN" b="1" baseline="-25000" dirty="0" smtClean="0"/>
              <a:t>t1</a:t>
            </a:r>
            <a:r>
              <a:rPr lang="en-US" altLang="zh-CN" b="1" dirty="0" smtClean="0"/>
              <a:t>&gt;2, 1&lt;p</a:t>
            </a:r>
            <a:r>
              <a:rPr lang="en-US" altLang="zh-CN" b="1" baseline="-25000" dirty="0" smtClean="0"/>
              <a:t>t2</a:t>
            </a:r>
            <a:r>
              <a:rPr lang="en-US" altLang="zh-CN" b="1" dirty="0" smtClean="0"/>
              <a:t>&lt;p</a:t>
            </a:r>
            <a:r>
              <a:rPr lang="en-US" altLang="zh-CN" b="1" baseline="-25000" dirty="0" smtClean="0"/>
              <a:t>t1</a:t>
            </a:r>
          </a:p>
          <a:p>
            <a:r>
              <a:rPr lang="en-US" altLang="zh-CN" b="1" dirty="0" smtClean="0"/>
              <a:t>0.25&lt;z</a:t>
            </a:r>
            <a:r>
              <a:rPr lang="en-US" altLang="zh-CN" b="1" baseline="-25000" dirty="0" smtClean="0"/>
              <a:t>1</a:t>
            </a:r>
            <a:r>
              <a:rPr lang="en-US" altLang="zh-CN" b="1" dirty="0" smtClean="0"/>
              <a:t>,z</a:t>
            </a:r>
            <a:r>
              <a:rPr lang="en-US" altLang="zh-CN" b="1" baseline="-25000" dirty="0" smtClean="0"/>
              <a:t>2</a:t>
            </a:r>
            <a:r>
              <a:rPr lang="en-US" altLang="zh-CN" b="1" dirty="0" smtClean="0"/>
              <a:t>&lt;0.35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501008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Sudakov</a:t>
            </a:r>
            <a:r>
              <a:rPr lang="en-US" altLang="zh-CN" dirty="0" smtClean="0"/>
              <a:t> and Parton shower both suppresses the away side peak a lot.</a:t>
            </a:r>
          </a:p>
          <a:p>
            <a:r>
              <a:rPr lang="en-US" altLang="zh-CN" dirty="0" err="1" smtClean="0">
                <a:solidFill>
                  <a:srgbClr val="FF0000"/>
                </a:solidFill>
              </a:rPr>
              <a:t>α</a:t>
            </a:r>
            <a:r>
              <a:rPr lang="en-US" altLang="zh-CN" baseline="-25000" dirty="0" err="1" smtClean="0">
                <a:solidFill>
                  <a:srgbClr val="FF0000"/>
                </a:solidFill>
              </a:rPr>
              <a:t>s</a:t>
            </a:r>
            <a:r>
              <a:rPr lang="en-US" altLang="zh-CN" dirty="0" smtClean="0">
                <a:solidFill>
                  <a:srgbClr val="FF0000"/>
                </a:solidFill>
              </a:rPr>
              <a:t> = 0.2 </a:t>
            </a:r>
            <a:r>
              <a:rPr lang="en-US" altLang="zh-CN" dirty="0" smtClean="0"/>
              <a:t>in this plot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58674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Tuning with some parameters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44208" y="2996953"/>
            <a:ext cx="17680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CN" sz="2000" dirty="0" smtClean="0">
                <a:solidFill>
                  <a:srgbClr val="0000FF"/>
                </a:solidFill>
              </a:rPr>
              <a:t>α</a:t>
            </a:r>
            <a:r>
              <a:rPr lang="en-US" altLang="zh-CN" sz="2000" baseline="-25000" dirty="0" smtClean="0">
                <a:solidFill>
                  <a:srgbClr val="0000FF"/>
                </a:solidFill>
              </a:rPr>
              <a:t>s</a:t>
            </a:r>
            <a:r>
              <a:rPr lang="en-US" altLang="zh-CN" sz="2000" dirty="0" smtClean="0">
                <a:solidFill>
                  <a:srgbClr val="0000FF"/>
                </a:solidFill>
              </a:rPr>
              <a:t>=0.2</a:t>
            </a:r>
            <a:endParaRPr lang="zh-CN" altLang="en-US" sz="2000" dirty="0" smtClean="0">
              <a:solidFill>
                <a:srgbClr val="0000FF"/>
              </a:solidFill>
            </a:endParaRPr>
          </a:p>
          <a:p>
            <a:r>
              <a:rPr lang="el-GR" altLang="zh-CN" sz="2000" dirty="0" smtClean="0">
                <a:solidFill>
                  <a:srgbClr val="FF0000"/>
                </a:solidFill>
              </a:rPr>
              <a:t>α</a:t>
            </a:r>
            <a:r>
              <a:rPr lang="en-US" altLang="zh-CN" sz="2000" baseline="-25000" dirty="0" smtClean="0">
                <a:solidFill>
                  <a:srgbClr val="FF0000"/>
                </a:solidFill>
              </a:rPr>
              <a:t>s</a:t>
            </a:r>
            <a:r>
              <a:rPr lang="en-US" altLang="zh-CN" sz="2000" dirty="0" smtClean="0">
                <a:solidFill>
                  <a:srgbClr val="FF0000"/>
                </a:solidFill>
              </a:rPr>
              <a:t>=0.35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l-GR" altLang="zh-CN" sz="2000" dirty="0" smtClean="0">
                <a:solidFill>
                  <a:srgbClr val="00B050"/>
                </a:solidFill>
              </a:rPr>
              <a:t>α</a:t>
            </a:r>
            <a:r>
              <a:rPr lang="en-US" altLang="zh-CN" sz="2000" baseline="-25000" dirty="0" smtClean="0">
                <a:solidFill>
                  <a:srgbClr val="00B050"/>
                </a:solidFill>
              </a:rPr>
              <a:t>s</a:t>
            </a:r>
            <a:r>
              <a:rPr lang="en-US" altLang="zh-CN" sz="2000" dirty="0" smtClean="0">
                <a:solidFill>
                  <a:srgbClr val="00B050"/>
                </a:solidFill>
              </a:rPr>
              <a:t>=0.5</a:t>
            </a:r>
            <a:endParaRPr lang="zh-CN" altLang="en-US" sz="2000" dirty="0" smtClean="0">
              <a:solidFill>
                <a:srgbClr val="00B050"/>
              </a:solidFill>
            </a:endParaRPr>
          </a:p>
          <a:p>
            <a:endParaRPr lang="zh-CN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276872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dirty="0" err="1" smtClean="0"/>
              <a:t>Alpha_s</a:t>
            </a:r>
            <a:r>
              <a:rPr lang="en-US" altLang="zh-CN" dirty="0" smtClean="0"/>
              <a:t> value might be tunable to different ones.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Maybe Q</a:t>
            </a:r>
            <a:r>
              <a:rPr lang="en-US" altLang="zh-CN" baseline="30000" dirty="0" smtClean="0"/>
              <a:t>2</a:t>
            </a:r>
            <a:r>
              <a:rPr lang="en-US" altLang="zh-CN" dirty="0" smtClean="0"/>
              <a:t> ordered </a:t>
            </a:r>
            <a:r>
              <a:rPr lang="en-US" altLang="zh-CN" dirty="0" err="1" smtClean="0"/>
              <a:t>parton</a:t>
            </a:r>
            <a:r>
              <a:rPr lang="en-US" altLang="zh-CN" dirty="0" smtClean="0"/>
              <a:t> shower (old scheme) in PYTHIA gives better agreement with the </a:t>
            </a:r>
            <a:r>
              <a:rPr lang="en-US" altLang="zh-CN" dirty="0" err="1" smtClean="0"/>
              <a:t>Sudakov</a:t>
            </a:r>
            <a:r>
              <a:rPr lang="en-US" altLang="zh-CN" dirty="0" smtClean="0"/>
              <a:t> prediction.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405</Words>
  <Application>Microsoft Office PowerPoint</Application>
  <PresentationFormat>全屏显示(4:3)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Sudakov contribution to the dihadron correlation measurement in DIS collisions</vt:lpstr>
      <vt:lpstr>Outline</vt:lpstr>
      <vt:lpstr>Sudakov in Saturation</vt:lpstr>
      <vt:lpstr>Sudakov modified UGD</vt:lpstr>
      <vt:lpstr>Short discussion</vt:lpstr>
      <vt:lpstr>Numerical results for dihadron correlation function with Sudakov</vt:lpstr>
      <vt:lpstr>Numerical results for dihadron correlation function with Sudakov</vt:lpstr>
      <vt:lpstr>Comparison with PYTHIA</vt:lpstr>
      <vt:lpstr>Tuning with some parameters</vt:lpstr>
      <vt:lpstr>Predictions for the saturation signals from Sudakov included scenario</vt:lpstr>
      <vt:lpstr>Summary</vt:lpstr>
      <vt:lpstr>Back up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Sudakov contribution in the dihadron correlation measurement</dc:title>
  <dc:creator>liangzh</dc:creator>
  <cp:lastModifiedBy>liang zheng</cp:lastModifiedBy>
  <cp:revision>44</cp:revision>
  <dcterms:created xsi:type="dcterms:W3CDTF">2014-01-09T04:55:12Z</dcterms:created>
  <dcterms:modified xsi:type="dcterms:W3CDTF">2014-01-09T18:58:52Z</dcterms:modified>
</cp:coreProperties>
</file>